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2" r:id="rId5"/>
    <p:sldId id="271" r:id="rId6"/>
    <p:sldId id="258" r:id="rId7"/>
    <p:sldId id="264" r:id="rId8"/>
    <p:sldId id="276" r:id="rId9"/>
    <p:sldId id="277" r:id="rId10"/>
    <p:sldId id="278" r:id="rId11"/>
    <p:sldId id="279" r:id="rId12"/>
    <p:sldId id="280" r:id="rId13"/>
    <p:sldId id="273" r:id="rId14"/>
    <p:sldId id="260" r:id="rId15"/>
    <p:sldId id="268" r:id="rId16"/>
    <p:sldId id="274" r:id="rId17"/>
    <p:sldId id="259" r:id="rId18"/>
    <p:sldId id="269" r:id="rId19"/>
    <p:sldId id="281" r:id="rId20"/>
    <p:sldId id="282" r:id="rId21"/>
    <p:sldId id="283" r:id="rId22"/>
    <p:sldId id="284" r:id="rId23"/>
    <p:sldId id="285" r:id="rId24"/>
    <p:sldId id="275" r:id="rId25"/>
    <p:sldId id="26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>
        <p:scale>
          <a:sx n="100" d="100"/>
          <a:sy n="100" d="100"/>
        </p:scale>
        <p:origin x="93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9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8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88E3-3112-4B90-B99C-15B03EC4E11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2DC6-CCB0-4F94-9B8C-30797D23A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courses/tree/master/seIDEPractice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2" y="3174792"/>
            <a:ext cx="2633625" cy="2383431"/>
          </a:xfrm>
          <a:prstGeom prst="rect">
            <a:avLst/>
          </a:prstGeom>
        </p:spPr>
      </p:pic>
      <p:sp>
        <p:nvSpPr>
          <p:cNvPr id="8" name="任意多边形 7"/>
          <p:cNvSpPr>
            <a:spLocks noChangeArrowheads="1"/>
          </p:cNvSpPr>
          <p:nvPr/>
        </p:nvSpPr>
        <p:spPr bwMode="auto">
          <a:xfrm flipH="1" flipV="1">
            <a:off x="3381829" y="0"/>
            <a:ext cx="8810171" cy="6858000"/>
          </a:xfrm>
          <a:custGeom>
            <a:avLst/>
            <a:gdLst>
              <a:gd name="connsiteX0" fmla="*/ 6340012 w 6340012"/>
              <a:gd name="connsiteY0" fmla="*/ 6858000 h 6858000"/>
              <a:gd name="connsiteX1" fmla="*/ 0 w 6340012"/>
              <a:gd name="connsiteY1" fmla="*/ 6858000 h 6858000"/>
              <a:gd name="connsiteX2" fmla="*/ 0 w 6340012"/>
              <a:gd name="connsiteY2" fmla="*/ 0 h 6858000"/>
              <a:gd name="connsiteX3" fmla="*/ 3996681 w 634001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012" h="6858000">
                <a:moveTo>
                  <a:pt x="6340012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96681" y="0"/>
                </a:lnTo>
                <a:close/>
              </a:path>
            </a:pathLst>
          </a:custGeom>
          <a:solidFill>
            <a:srgbClr val="8ABC1D"/>
          </a:solidFill>
          <a:ln>
            <a:noFill/>
          </a:ln>
          <a:extLst/>
        </p:spPr>
        <p:txBody>
          <a:bodyPr wrap="square" anchor="ctr">
            <a:no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6669" y="2199053"/>
            <a:ext cx="503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应用自动化测试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     第</a:t>
            </a:r>
            <a:r>
              <a:rPr lang="en-US" altLang="zh-CN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3600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5151" y="1106366"/>
            <a:ext cx="5301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Selenium IDE</a:t>
            </a:r>
            <a:endParaRPr lang="zh-CN" altLang="en-US" sz="60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04301" y="4773393"/>
            <a:ext cx="1419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spc="3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4500" b="1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</a:p>
        </p:txBody>
      </p:sp>
      <p:pic>
        <p:nvPicPr>
          <p:cNvPr id="3074" name="Picture 2" descr="http://upload-images.jianshu.io/upload_images/3058932-1d527bae28cddf72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92" r="1755"/>
          <a:stretch/>
        </p:blipFill>
        <p:spPr bwMode="auto">
          <a:xfrm>
            <a:off x="4412721" y="2130802"/>
            <a:ext cx="6792175" cy="39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496499" y="3112317"/>
            <a:ext cx="5587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6499" y="4162339"/>
            <a:ext cx="466427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1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905" y="506416"/>
            <a:ext cx="784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操作被测页面</a:t>
            </a:r>
          </a:p>
        </p:txBody>
      </p:sp>
      <p:pic>
        <p:nvPicPr>
          <p:cNvPr id="4098" name="Picture 2" descr="http://upload-images.jianshu.io/upload_images/3058932-cd35fd8279accadf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7842" r="1754"/>
          <a:stretch/>
        </p:blipFill>
        <p:spPr bwMode="auto">
          <a:xfrm>
            <a:off x="4194607" y="838131"/>
            <a:ext cx="6758619" cy="53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94607" y="4102217"/>
            <a:ext cx="6758619" cy="1476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5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906" t="11498" b="31865"/>
          <a:stretch/>
        </p:blipFill>
        <p:spPr>
          <a:xfrm>
            <a:off x="3485329" y="612396"/>
            <a:ext cx="8374052" cy="59645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表格行数参数化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590487" y="2072082"/>
            <a:ext cx="51005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98502" y="2306974"/>
            <a:ext cx="16358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8502" y="253487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98502" y="4105014"/>
            <a:ext cx="889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42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.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百度网站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ATOOL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网站，手机归属地查询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3. Redmine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网站，登录验证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4. 51CTO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学院，学习时长统计</a:t>
            </a:r>
          </a:p>
          <a:p>
            <a:pPr algn="just">
              <a:spcAft>
                <a:spcPts val="667"/>
              </a:spcAft>
              <a:defRPr/>
            </a:pPr>
            <a:endParaRPr lang="zh-CN" altLang="en-US" sz="220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为 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4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个网站制作 </a:t>
            </a:r>
            <a:r>
              <a:rPr lang="en-US" altLang="zh-CN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HTML </a:t>
            </a: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格式的脚本</a:t>
            </a:r>
          </a:p>
        </p:txBody>
      </p:sp>
    </p:spTree>
    <p:extLst>
      <p:ext uri="{BB962C8B-B14F-4D97-AF65-F5344CB8AC3E}">
        <p14:creationId xmlns:p14="http://schemas.microsoft.com/office/powerpoint/2010/main" val="21253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6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25018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</a:p>
        </p:txBody>
      </p:sp>
    </p:spTree>
    <p:extLst>
      <p:ext uri="{BB962C8B-B14F-4D97-AF65-F5344CB8AC3E}">
        <p14:creationId xmlns:p14="http://schemas.microsoft.com/office/powerpoint/2010/main" val="428485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手机号归属地查询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http://www.atool.org/phonenumber.php</a:t>
            </a: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制作手机号归属地查询的测试脚本；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测试案例数据请参考：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http://processon.com/view/581805e0e4b09047a82bd47c</a:t>
            </a:r>
            <a:endParaRPr lang="zh-CN" altLang="en-US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913abc</a:t>
            </a:r>
            <a:r>
              <a:rPr lang="zh-CN" altLang="en-US" sz="6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网站</a:t>
            </a:r>
            <a:endParaRPr lang="en-US" altLang="zh-CN" sz="60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4328" y="707751"/>
            <a:ext cx="78489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问题复现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第五次修改脚本：完成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57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第一次修改脚本：去掉循环控制，简化问题；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87" t="11633" r="36078" b="56330"/>
          <a:stretch/>
        </p:blipFill>
        <p:spPr>
          <a:xfrm>
            <a:off x="5187652" y="2189525"/>
            <a:ext cx="5242314" cy="36342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818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6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第二次修改脚本：增加参数化，提高脚本调试效率；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861" t="11701" r="1877" b="55374"/>
          <a:stretch/>
        </p:blipFill>
        <p:spPr>
          <a:xfrm>
            <a:off x="3806890" y="2068690"/>
            <a:ext cx="7994706" cy="33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第三次修改脚本：增加注释，提高代码可读性；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860" t="11564" r="1732" b="47347"/>
          <a:stretch/>
        </p:blipFill>
        <p:spPr>
          <a:xfrm>
            <a:off x="3812227" y="2001386"/>
            <a:ext cx="7993164" cy="42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60809" y="223652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-------------  此行下面插入 waitFor 命令</a:t>
            </a:r>
          </a:p>
          <a:p>
            <a:r>
              <a:rPr lang="zh-CN" altLang="en-US" dirty="0"/>
              <a:t>waitForTextPresent  | step2 面包屑 </a:t>
            </a:r>
          </a:p>
          <a:p>
            <a:r>
              <a:rPr lang="zh-CN" altLang="en-US" dirty="0"/>
              <a:t>-------------  此行上面插入 waitFor 命令</a:t>
            </a:r>
          </a:p>
          <a:p>
            <a:r>
              <a:rPr lang="zh-CN" altLang="en-US" dirty="0"/>
              <a:t>storeTextPresent  |  step1 面包屑 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step2 面包屑 | wdExist</a:t>
            </a:r>
          </a:p>
          <a:p>
            <a:r>
              <a:rPr lang="zh-CN" altLang="en-US" dirty="0"/>
              <a:t>echo wdExist</a:t>
            </a:r>
          </a:p>
          <a:p>
            <a:r>
              <a:rPr lang="zh-CN" altLang="en-US" dirty="0"/>
              <a:t>storeTextPresent  |  step3 面包屑 | wdExist</a:t>
            </a:r>
          </a:p>
          <a:p>
            <a:r>
              <a:rPr lang="zh-CN" altLang="en-US" dirty="0"/>
              <a:t>echo wdExist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第四次修改脚本：增加测试代码，定位核心问题；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05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905" y="506416"/>
            <a:ext cx="3405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第五次修改脚本：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完成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357" t="12324" r="1746" b="40452"/>
          <a:stretch/>
        </p:blipFill>
        <p:spPr>
          <a:xfrm>
            <a:off x="3313652" y="880844"/>
            <a:ext cx="8698233" cy="52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1"/>
          <p:cNvSpPr>
            <a:spLocks noChangeArrowheads="1"/>
          </p:cNvSpPr>
          <p:nvPr/>
        </p:nvSpPr>
        <p:spPr bwMode="auto">
          <a:xfrm rot="5400000">
            <a:off x="-1806867" y="1995550"/>
            <a:ext cx="6669319" cy="3055585"/>
          </a:xfrm>
          <a:prstGeom prst="triangle">
            <a:avLst>
              <a:gd name="adj" fmla="val 5000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5" name="等腰三角形 20"/>
          <p:cNvSpPr>
            <a:spLocks noChangeArrowheads="1"/>
          </p:cNvSpPr>
          <p:nvPr/>
        </p:nvSpPr>
        <p:spPr bwMode="auto">
          <a:xfrm rot="16200000" flipH="1">
            <a:off x="1025962" y="2136307"/>
            <a:ext cx="6858000" cy="2585388"/>
          </a:xfrm>
          <a:prstGeom prst="triangle">
            <a:avLst>
              <a:gd name="adj" fmla="val 51270"/>
            </a:avLst>
          </a:prstGeom>
          <a:solidFill>
            <a:srgbClr val="EFF5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 rot="16200000" flipH="1">
            <a:off x="5540828" y="206828"/>
            <a:ext cx="6858000" cy="6444343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444" u="sng">
              <a:solidFill>
                <a:srgbClr val="FFFFFF"/>
              </a:solidFill>
            </a:endParaRPr>
          </a:p>
        </p:txBody>
      </p:sp>
      <p:sp>
        <p:nvSpPr>
          <p:cNvPr id="7" name="文本框 10"/>
          <p:cNvSpPr>
            <a:spLocks noChangeArrowheads="1"/>
          </p:cNvSpPr>
          <p:nvPr/>
        </p:nvSpPr>
        <p:spPr bwMode="auto">
          <a:xfrm>
            <a:off x="934936" y="4109065"/>
            <a:ext cx="1095172" cy="365934"/>
          </a:xfrm>
          <a:prstGeom prst="rect">
            <a:avLst/>
          </a:prstGeom>
          <a:solidFill>
            <a:srgbClr val="00B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千锤百炼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8" name="文本框 14"/>
          <p:cNvSpPr>
            <a:spLocks noChangeArrowheads="1"/>
          </p:cNvSpPr>
          <p:nvPr/>
        </p:nvSpPr>
        <p:spPr bwMode="auto">
          <a:xfrm>
            <a:off x="1482522" y="2866794"/>
            <a:ext cx="2180405" cy="5710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11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学而时习之</a:t>
            </a:r>
            <a:endParaRPr lang="en-US" altLang="zh-CN" sz="3111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9" name="文本框 15"/>
          <p:cNvSpPr>
            <a:spLocks noChangeArrowheads="1"/>
          </p:cNvSpPr>
          <p:nvPr/>
        </p:nvSpPr>
        <p:spPr bwMode="auto">
          <a:xfrm rot="21006909">
            <a:off x="911656" y="2116897"/>
            <a:ext cx="1095172" cy="365934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知行合一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0" name="文本框 16"/>
          <p:cNvSpPr>
            <a:spLocks noChangeArrowheads="1"/>
          </p:cNvSpPr>
          <p:nvPr/>
        </p:nvSpPr>
        <p:spPr bwMode="auto">
          <a:xfrm rot="514403">
            <a:off x="3131691" y="1958067"/>
            <a:ext cx="1326004" cy="434286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22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日新又新</a:t>
            </a:r>
            <a:endParaRPr lang="en-US" altLang="zh-CN" sz="2222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1" name="文本框 17"/>
          <p:cNvSpPr>
            <a:spLocks noChangeArrowheads="1"/>
          </p:cNvSpPr>
          <p:nvPr/>
        </p:nvSpPr>
        <p:spPr bwMode="auto">
          <a:xfrm rot="20953219">
            <a:off x="2879629" y="3903005"/>
            <a:ext cx="1778051" cy="639534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纸上得来终觉浅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绝知此事要躬行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2" name="文本框 18"/>
          <p:cNvSpPr>
            <a:spLocks noChangeArrowheads="1"/>
          </p:cNvSpPr>
          <p:nvPr/>
        </p:nvSpPr>
        <p:spPr bwMode="auto">
          <a:xfrm rot="489738">
            <a:off x="1724120" y="4927839"/>
            <a:ext cx="1550424" cy="639534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实践是检验真</a:t>
            </a:r>
            <a:endParaRPr lang="en-US" altLang="zh-CN" sz="1778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778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理的唯一标准</a:t>
            </a:r>
            <a:endParaRPr lang="en-US" altLang="zh-CN" sz="1778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3" name="文本框 19"/>
          <p:cNvSpPr>
            <a:spLocks noChangeArrowheads="1"/>
          </p:cNvSpPr>
          <p:nvPr/>
        </p:nvSpPr>
        <p:spPr bwMode="auto">
          <a:xfrm>
            <a:off x="2030108" y="1159312"/>
            <a:ext cx="1467068" cy="40011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实践出真知</a:t>
            </a:r>
            <a:endParaRPr lang="en-US" altLang="zh-CN" sz="20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5" name="矩形 23"/>
          <p:cNvSpPr>
            <a:spLocks noChangeArrowheads="1"/>
          </p:cNvSpPr>
          <p:nvPr/>
        </p:nvSpPr>
        <p:spPr bwMode="auto">
          <a:xfrm>
            <a:off x="6332686" y="749837"/>
            <a:ext cx="126188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作业：</a:t>
            </a:r>
            <a:endParaRPr lang="en-US" altLang="zh-CN" sz="2800" dirty="0">
              <a:solidFill>
                <a:schemeClr val="bg1"/>
              </a:solidFill>
              <a:latin typeface="DotumChe" panose="020B0609000101010101" pitchFamily="49" charset="-127"/>
              <a:ea typeface="微软雅黑" panose="020B0503020204020204" pitchFamily="34" charset="-122"/>
              <a:sym typeface="DotumChe" panose="020B0609000101010101" pitchFamily="49" charset="-127"/>
            </a:endParaRPr>
          </a:p>
        </p:txBody>
      </p:sp>
      <p:sp>
        <p:nvSpPr>
          <p:cNvPr id="16" name="矩形 22"/>
          <p:cNvSpPr>
            <a:spLocks noChangeArrowheads="1"/>
          </p:cNvSpPr>
          <p:nvPr/>
        </p:nvSpPr>
        <p:spPr bwMode="auto">
          <a:xfrm>
            <a:off x="6332686" y="1559422"/>
            <a:ext cx="5090057" cy="342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被测对象：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913abc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网站注册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网站地址：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            http://www.913abc.com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任务要求：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1.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制作注册账户的自动化测试脚本；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  <a:p>
            <a:pPr algn="just" eaLnBrk="1" hangingPunct="1">
              <a:spcAft>
                <a:spcPts val="667"/>
              </a:spcAft>
              <a:defRPr/>
            </a:pPr>
            <a:r>
              <a:rPr lang="en-US" altLang="zh-CN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2. </a:t>
            </a:r>
            <a:r>
              <a:rPr lang="zh-CN" altLang="en-US" sz="2200" dirty="0">
                <a:solidFill>
                  <a:srgbClr val="002060"/>
                </a:solidFill>
                <a:latin typeface="+mn-ea"/>
                <a:ea typeface="+mn-ea"/>
                <a:sym typeface="DotumChe" panose="020B0609000101010101" pitchFamily="49" charset="-127"/>
              </a:rPr>
              <a:t>要求脚本最后进入后台管理页面；</a:t>
            </a:r>
            <a:endParaRPr lang="en-US" altLang="zh-CN" sz="2200" dirty="0">
              <a:solidFill>
                <a:srgbClr val="002060"/>
              </a:solidFill>
              <a:latin typeface="+mn-ea"/>
              <a:ea typeface="+mn-ea"/>
              <a:sym typeface="Dotu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6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未完待续</a:t>
            </a:r>
            <a:endParaRPr lang="en-US" altLang="zh-CN" sz="6000" b="1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3798204"/>
            <a:ext cx="3015343" cy="22615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5" y="829430"/>
            <a:ext cx="3080235" cy="2307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462720" y="3914317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自动化测试入门（上）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自动化测试入门（中）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Selenium IDE web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自动化测试入门（下）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62720" y="967653"/>
            <a:ext cx="701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seIDE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综合案例实战：第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季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解决：一些技术细节的补充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解决：技术细节的综合运用</a:t>
            </a:r>
          </a:p>
        </p:txBody>
      </p:sp>
    </p:spTree>
    <p:extLst>
      <p:ext uri="{BB962C8B-B14F-4D97-AF65-F5344CB8AC3E}">
        <p14:creationId xmlns:p14="http://schemas.microsoft.com/office/powerpoint/2010/main" val="180881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8398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课程主线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个视频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不定期出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作业任务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课程资料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257" y="5123543"/>
            <a:ext cx="518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courses/seIDEPracticeCase</a:t>
            </a:r>
            <a:endParaRPr lang="en-US" altLang="zh-CN" sz="28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3504" y="798286"/>
            <a:ext cx="584925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　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3504" y="1892252"/>
            <a:ext cx="5849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DDT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数据方案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ProcessOn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案例三：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913abc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2925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3d-nature-wallpapers-hd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案例一：</a:t>
            </a:r>
            <a:r>
              <a:rPr lang="en-US" altLang="zh-CN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DDT</a:t>
            </a:r>
            <a:r>
              <a:rPr lang="zh-CN" altLang="en-US" sz="6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数据方案</a:t>
            </a:r>
            <a:endParaRPr lang="en-US" altLang="zh-CN" sz="60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42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问题缘起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第三步：实现数组操作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第四步：操作被测页面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第五步：表格行数参数化</a:t>
            </a:r>
          </a:p>
        </p:txBody>
      </p:sp>
    </p:spTree>
    <p:extLst>
      <p:ext uri="{BB962C8B-B14F-4D97-AF65-F5344CB8AC3E}">
        <p14:creationId xmlns:p14="http://schemas.microsoft.com/office/powerpoint/2010/main" val="209912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第一步：制作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-images.jianshu.io/upload_images/3058932-b8371b5dcdaaa89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96" y="2593420"/>
            <a:ext cx="35528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8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905125" cy="6858000"/>
          </a:xfrm>
          <a:prstGeom prst="rect">
            <a:avLst/>
          </a:prstGeom>
          <a:pattFill prst="pct75">
            <a:fgClr>
              <a:srgbClr val="8ABC1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" y="3688748"/>
            <a:ext cx="1947313" cy="17623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4328" y="707751"/>
            <a:ext cx="78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第二步：实现数据捕获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upload-images.jianshu.io/upload_images/3058932-397570b25a707521.png?imageMogr2/auto-orient/strip%7CimageView2/2/w/12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36035" r="1755" b="2131"/>
          <a:stretch/>
        </p:blipFill>
        <p:spPr bwMode="auto">
          <a:xfrm>
            <a:off x="4412721" y="3053592"/>
            <a:ext cx="6792175" cy="19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496499" y="4211274"/>
            <a:ext cx="54947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3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80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686</Words>
  <Application>Microsoft Office PowerPoint</Application>
  <PresentationFormat>宽屏</PresentationFormat>
  <Paragraphs>148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DotumChe</vt:lpstr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33</cp:revision>
  <dcterms:created xsi:type="dcterms:W3CDTF">2016-12-06T05:53:29Z</dcterms:created>
  <dcterms:modified xsi:type="dcterms:W3CDTF">2016-12-11T06:07:06Z</dcterms:modified>
</cp:coreProperties>
</file>